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2" r:id="rId5"/>
    <p:sldId id="283" r:id="rId6"/>
    <p:sldId id="284" r:id="rId7"/>
    <p:sldId id="285" r:id="rId8"/>
    <p:sldId id="298" r:id="rId9"/>
    <p:sldId id="286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59" r:id="rId18"/>
    <p:sldId id="289" r:id="rId19"/>
    <p:sldId id="290" r:id="rId20"/>
    <p:sldId id="295" r:id="rId21"/>
    <p:sldId id="297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33FF"/>
    <a:srgbClr val="00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F648A-FD32-48A1-B553-7A6F8913ECF9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E4CCA0A-8153-46F8-90C6-19CD06DAF674}">
      <dgm:prSet phldrT="[Текст]"/>
      <dgm:spPr/>
      <dgm:t>
        <a:bodyPr/>
        <a:lstStyle/>
        <a:p>
          <a:r>
            <a:rPr lang="ru-RU" b="1" dirty="0" smtClean="0"/>
            <a:t>Концепция содержания непрерывного образования</a:t>
          </a:r>
          <a:endParaRPr lang="ru-RU" b="1" dirty="0"/>
        </a:p>
      </dgm:t>
    </dgm:pt>
    <dgm:pt modelId="{E740995E-0A51-4E57-8709-636B5F0D1A94}" type="parTrans" cxnId="{707B02FB-0608-429B-B088-125D81C5605A}">
      <dgm:prSet/>
      <dgm:spPr/>
      <dgm:t>
        <a:bodyPr/>
        <a:lstStyle/>
        <a:p>
          <a:endParaRPr lang="ru-RU"/>
        </a:p>
      </dgm:t>
    </dgm:pt>
    <dgm:pt modelId="{4BF558FC-2007-497D-829B-14C03B9B8979}" type="sibTrans" cxnId="{707B02FB-0608-429B-B088-125D81C5605A}">
      <dgm:prSet/>
      <dgm:spPr/>
      <dgm:t>
        <a:bodyPr/>
        <a:lstStyle/>
        <a:p>
          <a:endParaRPr lang="ru-RU"/>
        </a:p>
      </dgm:t>
    </dgm:pt>
    <dgm:pt modelId="{17EF169F-52F5-4819-8C9A-06A5F7D85568}">
      <dgm:prSet phldrT="[Текст]" custT="1"/>
      <dgm:spPr/>
      <dgm:t>
        <a:bodyPr/>
        <a:lstStyle/>
        <a:p>
          <a:r>
            <a:rPr lang="ru-RU" sz="1600" b="1" dirty="0" smtClean="0"/>
            <a:t>Психолого-педагогические требования </a:t>
          </a:r>
          <a:r>
            <a:rPr lang="ru-RU" sz="1600" b="1" dirty="0" err="1" smtClean="0"/>
            <a:t>Минобрнауки</a:t>
          </a:r>
          <a:r>
            <a:rPr lang="ru-RU" sz="1600" b="1" dirty="0" smtClean="0"/>
            <a:t> России</a:t>
          </a:r>
          <a:endParaRPr lang="ru-RU" sz="1600" b="1" dirty="0"/>
        </a:p>
      </dgm:t>
    </dgm:pt>
    <dgm:pt modelId="{7FB3A83D-D0D6-4AD4-9EC1-C8A02A3A2E84}" type="parTrans" cxnId="{4F4F4333-A44E-40F7-8A0F-F125870869C4}">
      <dgm:prSet/>
      <dgm:spPr/>
      <dgm:t>
        <a:bodyPr/>
        <a:lstStyle/>
        <a:p>
          <a:endParaRPr lang="ru-RU"/>
        </a:p>
      </dgm:t>
    </dgm:pt>
    <dgm:pt modelId="{1D71636B-D028-4035-B5FD-B033284457C1}" type="sibTrans" cxnId="{4F4F4333-A44E-40F7-8A0F-F125870869C4}">
      <dgm:prSet/>
      <dgm:spPr/>
      <dgm:t>
        <a:bodyPr/>
        <a:lstStyle/>
        <a:p>
          <a:endParaRPr lang="ru-RU"/>
        </a:p>
      </dgm:t>
    </dgm:pt>
    <dgm:pt modelId="{A810AB8D-EB53-4A16-A445-3AA77D5FF1E4}">
      <dgm:prSet phldrT="[Текст]" custT="1"/>
      <dgm:spPr/>
      <dgm:t>
        <a:bodyPr/>
        <a:lstStyle/>
        <a:p>
          <a:r>
            <a:rPr lang="ru-RU" sz="1400" b="1" dirty="0" smtClean="0"/>
            <a:t>Требования безопасности</a:t>
          </a:r>
          <a:endParaRPr lang="ru-RU" sz="1400" b="1" dirty="0"/>
        </a:p>
      </dgm:t>
    </dgm:pt>
    <dgm:pt modelId="{EFCEAC19-990D-4BFC-ACCC-AD081C528791}" type="parTrans" cxnId="{A3D7AA87-5ACA-41A3-8C8C-FCE190105357}">
      <dgm:prSet/>
      <dgm:spPr/>
      <dgm:t>
        <a:bodyPr/>
        <a:lstStyle/>
        <a:p>
          <a:endParaRPr lang="ru-RU"/>
        </a:p>
      </dgm:t>
    </dgm:pt>
    <dgm:pt modelId="{843A11C8-1F30-4674-A7C2-04B2521CBA9B}" type="sibTrans" cxnId="{A3D7AA87-5ACA-41A3-8C8C-FCE190105357}">
      <dgm:prSet/>
      <dgm:spPr/>
      <dgm:t>
        <a:bodyPr/>
        <a:lstStyle/>
        <a:p>
          <a:endParaRPr lang="ru-RU"/>
        </a:p>
      </dgm:t>
    </dgm:pt>
    <dgm:pt modelId="{4EE13CB7-D06B-44B6-9DD3-FD1DAB8D0008}">
      <dgm:prSet phldrT="[Текст]"/>
      <dgm:spPr/>
      <dgm:t>
        <a:bodyPr/>
        <a:lstStyle/>
        <a:p>
          <a:r>
            <a:rPr lang="ru-RU" dirty="0" smtClean="0"/>
            <a:t>ГОСТ 25779-90 «Игрушки. Общие требования безопасности и методы контроля» (с изменениями)</a:t>
          </a:r>
          <a:endParaRPr lang="ru-RU" dirty="0"/>
        </a:p>
      </dgm:t>
    </dgm:pt>
    <dgm:pt modelId="{A25B2753-D4E1-4916-9263-7723F7849985}" type="parTrans" cxnId="{EDD26688-E719-4EEF-A39D-4166B7C51595}">
      <dgm:prSet/>
      <dgm:spPr/>
      <dgm:t>
        <a:bodyPr/>
        <a:lstStyle/>
        <a:p>
          <a:endParaRPr lang="ru-RU"/>
        </a:p>
      </dgm:t>
    </dgm:pt>
    <dgm:pt modelId="{D5335E3C-C0EB-4D9D-9325-2F984845FC4F}" type="sibTrans" cxnId="{EDD26688-E719-4EEF-A39D-4166B7C51595}">
      <dgm:prSet/>
      <dgm:spPr/>
      <dgm:t>
        <a:bodyPr/>
        <a:lstStyle/>
        <a:p>
          <a:endParaRPr lang="ru-RU"/>
        </a:p>
      </dgm:t>
    </dgm:pt>
    <dgm:pt modelId="{FA96B650-F56B-4E02-A49F-3B75A1E54EB5}">
      <dgm:prSet phldrT="[Текст]"/>
      <dgm:spPr/>
      <dgm:t>
        <a:bodyPr/>
        <a:lstStyle/>
        <a:p>
          <a:r>
            <a:rPr lang="ru-RU" dirty="0" smtClean="0"/>
            <a:t>Письмо </a:t>
          </a:r>
          <a:r>
            <a:rPr lang="ru-RU" dirty="0" err="1" smtClean="0"/>
            <a:t>Минобрнауки</a:t>
          </a:r>
          <a:r>
            <a:rPr lang="ru-RU" dirty="0" smtClean="0"/>
            <a:t> России №61/1912 от 17.05.1995 Методические указания «О психолого-педагогической ценности игр и игрушек»</a:t>
          </a:r>
          <a:endParaRPr lang="ru-RU" dirty="0"/>
        </a:p>
      </dgm:t>
    </dgm:pt>
    <dgm:pt modelId="{8235B833-7CBF-416E-8FAB-0C4E09DCB2F4}" type="parTrans" cxnId="{D9762B37-9D9B-4135-A6DE-77B0D2F3EC86}">
      <dgm:prSet/>
      <dgm:spPr/>
      <dgm:t>
        <a:bodyPr/>
        <a:lstStyle/>
        <a:p>
          <a:endParaRPr lang="ru-RU"/>
        </a:p>
      </dgm:t>
    </dgm:pt>
    <dgm:pt modelId="{9C2D2FB0-12D6-452E-BFD0-0387F86A2ABB}" type="sibTrans" cxnId="{D9762B37-9D9B-4135-A6DE-77B0D2F3EC86}">
      <dgm:prSet/>
      <dgm:spPr/>
      <dgm:t>
        <a:bodyPr/>
        <a:lstStyle/>
        <a:p>
          <a:endParaRPr lang="ru-RU"/>
        </a:p>
      </dgm:t>
    </dgm:pt>
    <dgm:pt modelId="{F43E9834-04C9-469C-9CFE-18D6E5FE5A96}">
      <dgm:prSet phldrT="[Текст]"/>
      <dgm:spPr/>
      <dgm:t>
        <a:bodyPr/>
        <a:lstStyle/>
        <a:p>
          <a:r>
            <a:rPr lang="ru-RU" dirty="0" smtClean="0"/>
            <a:t>ГОСТ Р 51555-99 «Игрушки. Общие требования безопасности и методы испытаний. Механические и физические свойства»</a:t>
          </a:r>
          <a:endParaRPr lang="ru-RU" dirty="0"/>
        </a:p>
      </dgm:t>
    </dgm:pt>
    <dgm:pt modelId="{B5B62555-FF64-412B-B657-0F997233C009}" type="parTrans" cxnId="{0741EF56-E5CD-4C78-BE87-C83756EDD91E}">
      <dgm:prSet/>
      <dgm:spPr/>
      <dgm:t>
        <a:bodyPr/>
        <a:lstStyle/>
        <a:p>
          <a:endParaRPr lang="ru-RU"/>
        </a:p>
      </dgm:t>
    </dgm:pt>
    <dgm:pt modelId="{2CFCB079-9B7D-467E-B52D-C1100D255A02}" type="sibTrans" cxnId="{0741EF56-E5CD-4C78-BE87-C83756EDD91E}">
      <dgm:prSet/>
      <dgm:spPr/>
      <dgm:t>
        <a:bodyPr/>
        <a:lstStyle/>
        <a:p>
          <a:endParaRPr lang="ru-RU"/>
        </a:p>
      </dgm:t>
    </dgm:pt>
    <dgm:pt modelId="{38B2FBD6-3A8B-4CD0-978D-BAF0F69330A1}">
      <dgm:prSet phldrT="[Текст]" custT="1"/>
      <dgm:spPr/>
      <dgm:t>
        <a:bodyPr/>
        <a:lstStyle/>
        <a:p>
          <a:r>
            <a:rPr lang="ru-RU" sz="1600" dirty="0" smtClean="0"/>
            <a:t>Утверждена Федеральным координационным советом по общему образованию Министерства образования РФ 17.06.2003</a:t>
          </a:r>
          <a:endParaRPr lang="ru-RU" sz="1600" dirty="0"/>
        </a:p>
      </dgm:t>
    </dgm:pt>
    <dgm:pt modelId="{39D4AC69-3C4D-49AA-AC4C-67B0F30EB68A}" type="parTrans" cxnId="{278774EA-4397-4B3D-AAB6-143424C4FADC}">
      <dgm:prSet/>
      <dgm:spPr/>
      <dgm:t>
        <a:bodyPr/>
        <a:lstStyle/>
        <a:p>
          <a:endParaRPr lang="ru-RU"/>
        </a:p>
      </dgm:t>
    </dgm:pt>
    <dgm:pt modelId="{79BCABE3-D6C4-4460-BCA8-FB7881576BAB}" type="sibTrans" cxnId="{278774EA-4397-4B3D-AAB6-143424C4FADC}">
      <dgm:prSet/>
      <dgm:spPr/>
      <dgm:t>
        <a:bodyPr/>
        <a:lstStyle/>
        <a:p>
          <a:endParaRPr lang="ru-RU"/>
        </a:p>
      </dgm:t>
    </dgm:pt>
    <dgm:pt modelId="{525980F1-FD17-479C-8E21-CF6E6A6DB594}">
      <dgm:prSet phldrT="[Текст]" custT="1"/>
      <dgm:spPr/>
      <dgm:t>
        <a:bodyPr/>
        <a:lstStyle/>
        <a:p>
          <a:r>
            <a:rPr lang="ru-RU" sz="1200" dirty="0" smtClean="0"/>
            <a:t>Письмо </a:t>
          </a:r>
          <a:r>
            <a:rPr lang="ru-RU" sz="1200" dirty="0" err="1" smtClean="0"/>
            <a:t>Минобрнауки</a:t>
          </a:r>
          <a:r>
            <a:rPr lang="ru-RU" sz="1200" dirty="0" smtClean="0"/>
            <a:t> России №035146ин/1403 от 15.03.2004 «О направлении Примерных требований к содержанию развивающей среды детей дошкольного возраста, воспитывающихся в семье»</a:t>
          </a:r>
          <a:endParaRPr lang="ru-RU" sz="1200" dirty="0"/>
        </a:p>
      </dgm:t>
    </dgm:pt>
    <dgm:pt modelId="{00500287-7562-4A8E-8248-BD235C37F319}" type="parTrans" cxnId="{8E361D57-00E7-425A-AB57-FEF9FCFA5F1B}">
      <dgm:prSet/>
      <dgm:spPr/>
      <dgm:t>
        <a:bodyPr/>
        <a:lstStyle/>
        <a:p>
          <a:endParaRPr lang="ru-RU"/>
        </a:p>
      </dgm:t>
    </dgm:pt>
    <dgm:pt modelId="{4E895009-0938-49F0-8D9B-69151B80DC67}" type="sibTrans" cxnId="{8E361D57-00E7-425A-AB57-FEF9FCFA5F1B}">
      <dgm:prSet/>
      <dgm:spPr/>
      <dgm:t>
        <a:bodyPr/>
        <a:lstStyle/>
        <a:p>
          <a:endParaRPr lang="ru-RU"/>
        </a:p>
      </dgm:t>
    </dgm:pt>
    <dgm:pt modelId="{CAAB3DF4-835A-4C8A-B196-42AE9883AC12}" type="pres">
      <dgm:prSet presAssocID="{C74F648A-FD32-48A1-B553-7A6F8913EC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680F99-E07E-488B-8C42-5679E0879C3A}" type="pres">
      <dgm:prSet presAssocID="{DE4CCA0A-8153-46F8-90C6-19CD06DAF674}" presName="vertOne" presStyleCnt="0"/>
      <dgm:spPr/>
    </dgm:pt>
    <dgm:pt modelId="{68399247-C226-4DA5-A8EF-66A571859FB3}" type="pres">
      <dgm:prSet presAssocID="{DE4CCA0A-8153-46F8-90C6-19CD06DAF674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449A33-48E0-4766-9CCA-D50588DE68F0}" type="pres">
      <dgm:prSet presAssocID="{DE4CCA0A-8153-46F8-90C6-19CD06DAF674}" presName="horzOne" presStyleCnt="0"/>
      <dgm:spPr/>
    </dgm:pt>
    <dgm:pt modelId="{7EF7690F-B3D3-4992-BDF3-668C6F722038}" type="pres">
      <dgm:prSet presAssocID="{4BF558FC-2007-497D-829B-14C03B9B8979}" presName="sibSpaceOne" presStyleCnt="0"/>
      <dgm:spPr/>
    </dgm:pt>
    <dgm:pt modelId="{D25DCB57-E506-4023-A375-8774C451FC0C}" type="pres">
      <dgm:prSet presAssocID="{38B2FBD6-3A8B-4CD0-978D-BAF0F69330A1}" presName="vertOne" presStyleCnt="0"/>
      <dgm:spPr/>
    </dgm:pt>
    <dgm:pt modelId="{31ACEDF5-4A3A-4035-9458-5DD831BFF4B5}" type="pres">
      <dgm:prSet presAssocID="{38B2FBD6-3A8B-4CD0-978D-BAF0F69330A1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ED4D24-1043-4C13-BF04-48C8F4711595}" type="pres">
      <dgm:prSet presAssocID="{38B2FBD6-3A8B-4CD0-978D-BAF0F69330A1}" presName="parTransOne" presStyleCnt="0"/>
      <dgm:spPr/>
    </dgm:pt>
    <dgm:pt modelId="{A41671FB-3CD0-4251-865D-FA34CB8810B8}" type="pres">
      <dgm:prSet presAssocID="{38B2FBD6-3A8B-4CD0-978D-BAF0F69330A1}" presName="horzOne" presStyleCnt="0"/>
      <dgm:spPr/>
    </dgm:pt>
    <dgm:pt modelId="{91C8D8A1-D124-410D-9AB5-CC6B94921D8E}" type="pres">
      <dgm:prSet presAssocID="{17EF169F-52F5-4819-8C9A-06A5F7D85568}" presName="vertTwo" presStyleCnt="0"/>
      <dgm:spPr/>
    </dgm:pt>
    <dgm:pt modelId="{1F314C61-0CA9-4151-9711-59AFC6EC7BB2}" type="pres">
      <dgm:prSet presAssocID="{17EF169F-52F5-4819-8C9A-06A5F7D85568}" presName="txTwo" presStyleLbl="node2" presStyleIdx="0" presStyleCnt="3" custScaleX="124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4D86D9-6039-44FF-99D3-CF2A69EE4DAE}" type="pres">
      <dgm:prSet presAssocID="{17EF169F-52F5-4819-8C9A-06A5F7D85568}" presName="horzTwo" presStyleCnt="0"/>
      <dgm:spPr/>
    </dgm:pt>
    <dgm:pt modelId="{2425B5F1-A347-4E50-A9C0-0CBCEE48F529}" type="pres">
      <dgm:prSet presAssocID="{1D71636B-D028-4035-B5FD-B033284457C1}" presName="sibSpaceTwo" presStyleCnt="0"/>
      <dgm:spPr/>
    </dgm:pt>
    <dgm:pt modelId="{CF0494C7-2C1F-493E-9431-9D8ACEEA7652}" type="pres">
      <dgm:prSet presAssocID="{525980F1-FD17-479C-8E21-CF6E6A6DB594}" presName="vertTwo" presStyleCnt="0"/>
      <dgm:spPr/>
    </dgm:pt>
    <dgm:pt modelId="{4BD2BD30-2C4C-403D-9765-C7B73C2418B0}" type="pres">
      <dgm:prSet presAssocID="{525980F1-FD17-479C-8E21-CF6E6A6DB594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D1087D-A13E-4B9D-8CBB-AB6F1206A0FC}" type="pres">
      <dgm:prSet presAssocID="{525980F1-FD17-479C-8E21-CF6E6A6DB594}" presName="parTransTwo" presStyleCnt="0"/>
      <dgm:spPr/>
    </dgm:pt>
    <dgm:pt modelId="{2AE680AB-1AD7-4C21-8B34-ED77CC2C688D}" type="pres">
      <dgm:prSet presAssocID="{525980F1-FD17-479C-8E21-CF6E6A6DB594}" presName="horzTwo" presStyleCnt="0"/>
      <dgm:spPr/>
    </dgm:pt>
    <dgm:pt modelId="{8FFA60F8-5504-4AF1-BA85-42CAD6EDB3CB}" type="pres">
      <dgm:prSet presAssocID="{A810AB8D-EB53-4A16-A445-3AA77D5FF1E4}" presName="vertThree" presStyleCnt="0"/>
      <dgm:spPr/>
    </dgm:pt>
    <dgm:pt modelId="{4D500DE4-5264-4C2D-A76D-291A2F7213D9}" type="pres">
      <dgm:prSet presAssocID="{A810AB8D-EB53-4A16-A445-3AA77D5FF1E4}" presName="txThree" presStyleLbl="node3" presStyleIdx="0" presStyleCnt="3" custLinFactNeighborX="-1153" custLinFactNeighborY="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5F52FA-A11B-4F22-B615-CECCC1385CA0}" type="pres">
      <dgm:prSet presAssocID="{A810AB8D-EB53-4A16-A445-3AA77D5FF1E4}" presName="horzThree" presStyleCnt="0"/>
      <dgm:spPr/>
    </dgm:pt>
    <dgm:pt modelId="{7E5B4F84-7363-46D4-ACB3-CCBE1AD85EF6}" type="pres">
      <dgm:prSet presAssocID="{843A11C8-1F30-4674-A7C2-04B2521CBA9B}" presName="sibSpaceThree" presStyleCnt="0"/>
      <dgm:spPr/>
    </dgm:pt>
    <dgm:pt modelId="{763703D6-2C9D-4D9D-96EB-5C9870E0CFB5}" type="pres">
      <dgm:prSet presAssocID="{4EE13CB7-D06B-44B6-9DD3-FD1DAB8D0008}" presName="vertThree" presStyleCnt="0"/>
      <dgm:spPr/>
    </dgm:pt>
    <dgm:pt modelId="{3A8981AC-D86E-4E0E-8BF4-2BD71D93C76E}" type="pres">
      <dgm:prSet presAssocID="{4EE13CB7-D06B-44B6-9DD3-FD1DAB8D000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09D141-E5B2-4358-8209-ED061014509E}" type="pres">
      <dgm:prSet presAssocID="{4EE13CB7-D06B-44B6-9DD3-FD1DAB8D0008}" presName="horzThree" presStyleCnt="0"/>
      <dgm:spPr/>
    </dgm:pt>
    <dgm:pt modelId="{29BA2CF7-5819-42AB-BF27-B042B49FA191}" type="pres">
      <dgm:prSet presAssocID="{4E895009-0938-49F0-8D9B-69151B80DC67}" presName="sibSpaceTwo" presStyleCnt="0"/>
      <dgm:spPr/>
    </dgm:pt>
    <dgm:pt modelId="{2E2CE04B-D17A-40DD-9082-4877D2157676}" type="pres">
      <dgm:prSet presAssocID="{FA96B650-F56B-4E02-A49F-3B75A1E54EB5}" presName="vertTwo" presStyleCnt="0"/>
      <dgm:spPr/>
    </dgm:pt>
    <dgm:pt modelId="{02ADF2B4-BF0B-44FB-A773-A1CD02CF2E51}" type="pres">
      <dgm:prSet presAssocID="{FA96B650-F56B-4E02-A49F-3B75A1E54EB5}" presName="txTwo" presStyleLbl="node2" presStyleIdx="2" presStyleCnt="3" custScaleX="133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0EEA0F-9D0D-46AB-A043-8AB2C9FE0F1C}" type="pres">
      <dgm:prSet presAssocID="{FA96B650-F56B-4E02-A49F-3B75A1E54EB5}" presName="parTransTwo" presStyleCnt="0"/>
      <dgm:spPr/>
    </dgm:pt>
    <dgm:pt modelId="{7D903258-2B32-4A14-AB4D-BA8C3EF9ABFA}" type="pres">
      <dgm:prSet presAssocID="{FA96B650-F56B-4E02-A49F-3B75A1E54EB5}" presName="horzTwo" presStyleCnt="0"/>
      <dgm:spPr/>
    </dgm:pt>
    <dgm:pt modelId="{E8F88B5A-D86D-4EAD-BD59-1C62C2082AD5}" type="pres">
      <dgm:prSet presAssocID="{F43E9834-04C9-469C-9CFE-18D6E5FE5A96}" presName="vertThree" presStyleCnt="0"/>
      <dgm:spPr/>
    </dgm:pt>
    <dgm:pt modelId="{20D9415E-CB09-487D-837B-3188E0E2C751}" type="pres">
      <dgm:prSet presAssocID="{F43E9834-04C9-469C-9CFE-18D6E5FE5A9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09F20-D405-4C8A-8F67-00E46B2162EF}" type="pres">
      <dgm:prSet presAssocID="{F43E9834-04C9-469C-9CFE-18D6E5FE5A96}" presName="horzThree" presStyleCnt="0"/>
      <dgm:spPr/>
    </dgm:pt>
  </dgm:ptLst>
  <dgm:cxnLst>
    <dgm:cxn modelId="{49482B15-46ED-4AEF-AA95-74CB5BBFF5B0}" type="presOf" srcId="{17EF169F-52F5-4819-8C9A-06A5F7D85568}" destId="{1F314C61-0CA9-4151-9711-59AFC6EC7BB2}" srcOrd="0" destOrd="0" presId="urn:microsoft.com/office/officeart/2005/8/layout/hierarchy4"/>
    <dgm:cxn modelId="{8E361D57-00E7-425A-AB57-FEF9FCFA5F1B}" srcId="{38B2FBD6-3A8B-4CD0-978D-BAF0F69330A1}" destId="{525980F1-FD17-479C-8E21-CF6E6A6DB594}" srcOrd="1" destOrd="0" parTransId="{00500287-7562-4A8E-8248-BD235C37F319}" sibTransId="{4E895009-0938-49F0-8D9B-69151B80DC67}"/>
    <dgm:cxn modelId="{D9762B37-9D9B-4135-A6DE-77B0D2F3EC86}" srcId="{38B2FBD6-3A8B-4CD0-978D-BAF0F69330A1}" destId="{FA96B650-F56B-4E02-A49F-3B75A1E54EB5}" srcOrd="2" destOrd="0" parTransId="{8235B833-7CBF-416E-8FAB-0C4E09DCB2F4}" sibTransId="{9C2D2FB0-12D6-452E-BFD0-0387F86A2ABB}"/>
    <dgm:cxn modelId="{A3D7AA87-5ACA-41A3-8C8C-FCE190105357}" srcId="{525980F1-FD17-479C-8E21-CF6E6A6DB594}" destId="{A810AB8D-EB53-4A16-A445-3AA77D5FF1E4}" srcOrd="0" destOrd="0" parTransId="{EFCEAC19-990D-4BFC-ACCC-AD081C528791}" sibTransId="{843A11C8-1F30-4674-A7C2-04B2521CBA9B}"/>
    <dgm:cxn modelId="{278774EA-4397-4B3D-AAB6-143424C4FADC}" srcId="{C74F648A-FD32-48A1-B553-7A6F8913ECF9}" destId="{38B2FBD6-3A8B-4CD0-978D-BAF0F69330A1}" srcOrd="1" destOrd="0" parTransId="{39D4AC69-3C4D-49AA-AC4C-67B0F30EB68A}" sibTransId="{79BCABE3-D6C4-4460-BCA8-FB7881576BAB}"/>
    <dgm:cxn modelId="{EDD26688-E719-4EEF-A39D-4166B7C51595}" srcId="{525980F1-FD17-479C-8E21-CF6E6A6DB594}" destId="{4EE13CB7-D06B-44B6-9DD3-FD1DAB8D0008}" srcOrd="1" destOrd="0" parTransId="{A25B2753-D4E1-4916-9263-7723F7849985}" sibTransId="{D5335E3C-C0EB-4D9D-9325-2F984845FC4F}"/>
    <dgm:cxn modelId="{4F4F4333-A44E-40F7-8A0F-F125870869C4}" srcId="{38B2FBD6-3A8B-4CD0-978D-BAF0F69330A1}" destId="{17EF169F-52F5-4819-8C9A-06A5F7D85568}" srcOrd="0" destOrd="0" parTransId="{7FB3A83D-D0D6-4AD4-9EC1-C8A02A3A2E84}" sibTransId="{1D71636B-D028-4035-B5FD-B033284457C1}"/>
    <dgm:cxn modelId="{5AD2FF68-4CA1-41C2-A3A5-19D87B73370B}" type="presOf" srcId="{FA96B650-F56B-4E02-A49F-3B75A1E54EB5}" destId="{02ADF2B4-BF0B-44FB-A773-A1CD02CF2E51}" srcOrd="0" destOrd="0" presId="urn:microsoft.com/office/officeart/2005/8/layout/hierarchy4"/>
    <dgm:cxn modelId="{A96B307E-4ABA-420B-9975-EA4F9426C059}" type="presOf" srcId="{525980F1-FD17-479C-8E21-CF6E6A6DB594}" destId="{4BD2BD30-2C4C-403D-9765-C7B73C2418B0}" srcOrd="0" destOrd="0" presId="urn:microsoft.com/office/officeart/2005/8/layout/hierarchy4"/>
    <dgm:cxn modelId="{0741EF56-E5CD-4C78-BE87-C83756EDD91E}" srcId="{FA96B650-F56B-4E02-A49F-3B75A1E54EB5}" destId="{F43E9834-04C9-469C-9CFE-18D6E5FE5A96}" srcOrd="0" destOrd="0" parTransId="{B5B62555-FF64-412B-B657-0F997233C009}" sibTransId="{2CFCB079-9B7D-467E-B52D-C1100D255A02}"/>
    <dgm:cxn modelId="{707B02FB-0608-429B-B088-125D81C5605A}" srcId="{C74F648A-FD32-48A1-B553-7A6F8913ECF9}" destId="{DE4CCA0A-8153-46F8-90C6-19CD06DAF674}" srcOrd="0" destOrd="0" parTransId="{E740995E-0A51-4E57-8709-636B5F0D1A94}" sibTransId="{4BF558FC-2007-497D-829B-14C03B9B8979}"/>
    <dgm:cxn modelId="{2070F682-201C-4156-A9AB-996AD41C58AD}" type="presOf" srcId="{38B2FBD6-3A8B-4CD0-978D-BAF0F69330A1}" destId="{31ACEDF5-4A3A-4035-9458-5DD831BFF4B5}" srcOrd="0" destOrd="0" presId="urn:microsoft.com/office/officeart/2005/8/layout/hierarchy4"/>
    <dgm:cxn modelId="{08C1ACCA-307D-493B-8743-48C349B49876}" type="presOf" srcId="{C74F648A-FD32-48A1-B553-7A6F8913ECF9}" destId="{CAAB3DF4-835A-4C8A-B196-42AE9883AC12}" srcOrd="0" destOrd="0" presId="urn:microsoft.com/office/officeart/2005/8/layout/hierarchy4"/>
    <dgm:cxn modelId="{5F055E8D-4014-45F7-968E-AC5AA9BD2B36}" type="presOf" srcId="{4EE13CB7-D06B-44B6-9DD3-FD1DAB8D0008}" destId="{3A8981AC-D86E-4E0E-8BF4-2BD71D93C76E}" srcOrd="0" destOrd="0" presId="urn:microsoft.com/office/officeart/2005/8/layout/hierarchy4"/>
    <dgm:cxn modelId="{439F67D0-0BA5-49D0-AA8C-DF5F7195EB74}" type="presOf" srcId="{DE4CCA0A-8153-46F8-90C6-19CD06DAF674}" destId="{68399247-C226-4DA5-A8EF-66A571859FB3}" srcOrd="0" destOrd="0" presId="urn:microsoft.com/office/officeart/2005/8/layout/hierarchy4"/>
    <dgm:cxn modelId="{0A63B65C-8DC6-4217-9378-22591ADF5D4A}" type="presOf" srcId="{A810AB8D-EB53-4A16-A445-3AA77D5FF1E4}" destId="{4D500DE4-5264-4C2D-A76D-291A2F7213D9}" srcOrd="0" destOrd="0" presId="urn:microsoft.com/office/officeart/2005/8/layout/hierarchy4"/>
    <dgm:cxn modelId="{D400496E-F28B-44A7-9362-BC2E23F9928E}" type="presOf" srcId="{F43E9834-04C9-469C-9CFE-18D6E5FE5A96}" destId="{20D9415E-CB09-487D-837B-3188E0E2C751}" srcOrd="0" destOrd="0" presId="urn:microsoft.com/office/officeart/2005/8/layout/hierarchy4"/>
    <dgm:cxn modelId="{31098351-8D16-47A6-994E-7A9E9F5DC404}" type="presParOf" srcId="{CAAB3DF4-835A-4C8A-B196-42AE9883AC12}" destId="{4E680F99-E07E-488B-8C42-5679E0879C3A}" srcOrd="0" destOrd="0" presId="urn:microsoft.com/office/officeart/2005/8/layout/hierarchy4"/>
    <dgm:cxn modelId="{82540A71-C710-4B48-AB3A-28CC699DAE3D}" type="presParOf" srcId="{4E680F99-E07E-488B-8C42-5679E0879C3A}" destId="{68399247-C226-4DA5-A8EF-66A571859FB3}" srcOrd="0" destOrd="0" presId="urn:microsoft.com/office/officeart/2005/8/layout/hierarchy4"/>
    <dgm:cxn modelId="{60D712D1-DB75-4083-BC8A-A2CFDCED0A6C}" type="presParOf" srcId="{4E680F99-E07E-488B-8C42-5679E0879C3A}" destId="{DB449A33-48E0-4766-9CCA-D50588DE68F0}" srcOrd="1" destOrd="0" presId="urn:microsoft.com/office/officeart/2005/8/layout/hierarchy4"/>
    <dgm:cxn modelId="{018FC4C4-C01A-4431-BC30-52825C86F8EE}" type="presParOf" srcId="{CAAB3DF4-835A-4C8A-B196-42AE9883AC12}" destId="{7EF7690F-B3D3-4992-BDF3-668C6F722038}" srcOrd="1" destOrd="0" presId="urn:microsoft.com/office/officeart/2005/8/layout/hierarchy4"/>
    <dgm:cxn modelId="{3BFD2AFC-107F-415F-8870-6D664E9087FE}" type="presParOf" srcId="{CAAB3DF4-835A-4C8A-B196-42AE9883AC12}" destId="{D25DCB57-E506-4023-A375-8774C451FC0C}" srcOrd="2" destOrd="0" presId="urn:microsoft.com/office/officeart/2005/8/layout/hierarchy4"/>
    <dgm:cxn modelId="{48533FB6-1555-4B4D-8FFA-90DA685A503B}" type="presParOf" srcId="{D25DCB57-E506-4023-A375-8774C451FC0C}" destId="{31ACEDF5-4A3A-4035-9458-5DD831BFF4B5}" srcOrd="0" destOrd="0" presId="urn:microsoft.com/office/officeart/2005/8/layout/hierarchy4"/>
    <dgm:cxn modelId="{607A2327-58E0-479E-AFEE-DCC9B3AC2262}" type="presParOf" srcId="{D25DCB57-E506-4023-A375-8774C451FC0C}" destId="{05ED4D24-1043-4C13-BF04-48C8F4711595}" srcOrd="1" destOrd="0" presId="urn:microsoft.com/office/officeart/2005/8/layout/hierarchy4"/>
    <dgm:cxn modelId="{A9B9B797-51F8-4534-AB65-7F82202C323A}" type="presParOf" srcId="{D25DCB57-E506-4023-A375-8774C451FC0C}" destId="{A41671FB-3CD0-4251-865D-FA34CB8810B8}" srcOrd="2" destOrd="0" presId="urn:microsoft.com/office/officeart/2005/8/layout/hierarchy4"/>
    <dgm:cxn modelId="{4A1FCB79-2795-41E7-B6B1-DBF7E5638E8D}" type="presParOf" srcId="{A41671FB-3CD0-4251-865D-FA34CB8810B8}" destId="{91C8D8A1-D124-410D-9AB5-CC6B94921D8E}" srcOrd="0" destOrd="0" presId="urn:microsoft.com/office/officeart/2005/8/layout/hierarchy4"/>
    <dgm:cxn modelId="{DAC9AF0A-448B-4040-949F-1528F663C6F4}" type="presParOf" srcId="{91C8D8A1-D124-410D-9AB5-CC6B94921D8E}" destId="{1F314C61-0CA9-4151-9711-59AFC6EC7BB2}" srcOrd="0" destOrd="0" presId="urn:microsoft.com/office/officeart/2005/8/layout/hierarchy4"/>
    <dgm:cxn modelId="{B4109503-F57C-4FE3-8F72-3B165EED05DE}" type="presParOf" srcId="{91C8D8A1-D124-410D-9AB5-CC6B94921D8E}" destId="{154D86D9-6039-44FF-99D3-CF2A69EE4DAE}" srcOrd="1" destOrd="0" presId="urn:microsoft.com/office/officeart/2005/8/layout/hierarchy4"/>
    <dgm:cxn modelId="{16DFB8C2-1354-47BB-A835-0D5FAEAC37CC}" type="presParOf" srcId="{A41671FB-3CD0-4251-865D-FA34CB8810B8}" destId="{2425B5F1-A347-4E50-A9C0-0CBCEE48F529}" srcOrd="1" destOrd="0" presId="urn:microsoft.com/office/officeart/2005/8/layout/hierarchy4"/>
    <dgm:cxn modelId="{79A1BAB9-B889-49D7-98D5-6B21C9DC72DD}" type="presParOf" srcId="{A41671FB-3CD0-4251-865D-FA34CB8810B8}" destId="{CF0494C7-2C1F-493E-9431-9D8ACEEA7652}" srcOrd="2" destOrd="0" presId="urn:microsoft.com/office/officeart/2005/8/layout/hierarchy4"/>
    <dgm:cxn modelId="{3C5A59AE-4E08-4E81-88E3-36757A89311B}" type="presParOf" srcId="{CF0494C7-2C1F-493E-9431-9D8ACEEA7652}" destId="{4BD2BD30-2C4C-403D-9765-C7B73C2418B0}" srcOrd="0" destOrd="0" presId="urn:microsoft.com/office/officeart/2005/8/layout/hierarchy4"/>
    <dgm:cxn modelId="{AEB66E11-C4A1-4DC2-8E36-707AA4A771E2}" type="presParOf" srcId="{CF0494C7-2C1F-493E-9431-9D8ACEEA7652}" destId="{A6D1087D-A13E-4B9D-8CBB-AB6F1206A0FC}" srcOrd="1" destOrd="0" presId="urn:microsoft.com/office/officeart/2005/8/layout/hierarchy4"/>
    <dgm:cxn modelId="{F0E78AD5-E573-435E-9575-3FC743218260}" type="presParOf" srcId="{CF0494C7-2C1F-493E-9431-9D8ACEEA7652}" destId="{2AE680AB-1AD7-4C21-8B34-ED77CC2C688D}" srcOrd="2" destOrd="0" presId="urn:microsoft.com/office/officeart/2005/8/layout/hierarchy4"/>
    <dgm:cxn modelId="{7E93FAEB-874C-440A-B9E3-61E9090516D9}" type="presParOf" srcId="{2AE680AB-1AD7-4C21-8B34-ED77CC2C688D}" destId="{8FFA60F8-5504-4AF1-BA85-42CAD6EDB3CB}" srcOrd="0" destOrd="0" presId="urn:microsoft.com/office/officeart/2005/8/layout/hierarchy4"/>
    <dgm:cxn modelId="{4678C610-D03D-4A34-9E13-7AD65348FF51}" type="presParOf" srcId="{8FFA60F8-5504-4AF1-BA85-42CAD6EDB3CB}" destId="{4D500DE4-5264-4C2D-A76D-291A2F7213D9}" srcOrd="0" destOrd="0" presId="urn:microsoft.com/office/officeart/2005/8/layout/hierarchy4"/>
    <dgm:cxn modelId="{277A68DA-C0A4-43C0-8AD0-F9CDA95FB926}" type="presParOf" srcId="{8FFA60F8-5504-4AF1-BA85-42CAD6EDB3CB}" destId="{C95F52FA-A11B-4F22-B615-CECCC1385CA0}" srcOrd="1" destOrd="0" presId="urn:microsoft.com/office/officeart/2005/8/layout/hierarchy4"/>
    <dgm:cxn modelId="{575C403F-C389-491C-941A-A07AD24BA35B}" type="presParOf" srcId="{2AE680AB-1AD7-4C21-8B34-ED77CC2C688D}" destId="{7E5B4F84-7363-46D4-ACB3-CCBE1AD85EF6}" srcOrd="1" destOrd="0" presId="urn:microsoft.com/office/officeart/2005/8/layout/hierarchy4"/>
    <dgm:cxn modelId="{E81F6F97-9912-4992-BE26-3F70A98EE418}" type="presParOf" srcId="{2AE680AB-1AD7-4C21-8B34-ED77CC2C688D}" destId="{763703D6-2C9D-4D9D-96EB-5C9870E0CFB5}" srcOrd="2" destOrd="0" presId="urn:microsoft.com/office/officeart/2005/8/layout/hierarchy4"/>
    <dgm:cxn modelId="{2430A7AD-13F8-4626-9621-157BBBC280A3}" type="presParOf" srcId="{763703D6-2C9D-4D9D-96EB-5C9870E0CFB5}" destId="{3A8981AC-D86E-4E0E-8BF4-2BD71D93C76E}" srcOrd="0" destOrd="0" presId="urn:microsoft.com/office/officeart/2005/8/layout/hierarchy4"/>
    <dgm:cxn modelId="{0432B72D-F0FA-4D57-A6FD-2A1B68BC21D4}" type="presParOf" srcId="{763703D6-2C9D-4D9D-96EB-5C9870E0CFB5}" destId="{CE09D141-E5B2-4358-8209-ED061014509E}" srcOrd="1" destOrd="0" presId="urn:microsoft.com/office/officeart/2005/8/layout/hierarchy4"/>
    <dgm:cxn modelId="{FCE8DF2E-0B1C-4FF7-837D-AA2F5389931E}" type="presParOf" srcId="{A41671FB-3CD0-4251-865D-FA34CB8810B8}" destId="{29BA2CF7-5819-42AB-BF27-B042B49FA191}" srcOrd="3" destOrd="0" presId="urn:microsoft.com/office/officeart/2005/8/layout/hierarchy4"/>
    <dgm:cxn modelId="{CF81A66D-51AD-424D-963D-8F08FA3CAB16}" type="presParOf" srcId="{A41671FB-3CD0-4251-865D-FA34CB8810B8}" destId="{2E2CE04B-D17A-40DD-9082-4877D2157676}" srcOrd="4" destOrd="0" presId="urn:microsoft.com/office/officeart/2005/8/layout/hierarchy4"/>
    <dgm:cxn modelId="{E5A16839-07B1-4AAF-9754-6DE10031C438}" type="presParOf" srcId="{2E2CE04B-D17A-40DD-9082-4877D2157676}" destId="{02ADF2B4-BF0B-44FB-A773-A1CD02CF2E51}" srcOrd="0" destOrd="0" presId="urn:microsoft.com/office/officeart/2005/8/layout/hierarchy4"/>
    <dgm:cxn modelId="{A68C826F-73E6-4E96-BE45-B7AC5BB19595}" type="presParOf" srcId="{2E2CE04B-D17A-40DD-9082-4877D2157676}" destId="{D30EEA0F-9D0D-46AB-A043-8AB2C9FE0F1C}" srcOrd="1" destOrd="0" presId="urn:microsoft.com/office/officeart/2005/8/layout/hierarchy4"/>
    <dgm:cxn modelId="{DEF0250F-1588-4556-9FA4-3E649A353399}" type="presParOf" srcId="{2E2CE04B-D17A-40DD-9082-4877D2157676}" destId="{7D903258-2B32-4A14-AB4D-BA8C3EF9ABFA}" srcOrd="2" destOrd="0" presId="urn:microsoft.com/office/officeart/2005/8/layout/hierarchy4"/>
    <dgm:cxn modelId="{4EDC9C2B-9292-4C7F-AD31-E024C29066B3}" type="presParOf" srcId="{7D903258-2B32-4A14-AB4D-BA8C3EF9ABFA}" destId="{E8F88B5A-D86D-4EAD-BD59-1C62C2082AD5}" srcOrd="0" destOrd="0" presId="urn:microsoft.com/office/officeart/2005/8/layout/hierarchy4"/>
    <dgm:cxn modelId="{57B3F068-427D-401E-888A-F0A91F4B990C}" type="presParOf" srcId="{E8F88B5A-D86D-4EAD-BD59-1C62C2082AD5}" destId="{20D9415E-CB09-487D-837B-3188E0E2C751}" srcOrd="0" destOrd="0" presId="urn:microsoft.com/office/officeart/2005/8/layout/hierarchy4"/>
    <dgm:cxn modelId="{1AC4C8C0-63C8-4F26-87E5-A3AFB7F69E0C}" type="presParOf" srcId="{E8F88B5A-D86D-4EAD-BD59-1C62C2082AD5}" destId="{88509F20-D405-4C8A-8F67-00E46B2162E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99247-C226-4DA5-A8EF-66A571859FB3}">
      <dsp:nvSpPr>
        <dsp:cNvPr id="0" name=""/>
        <dsp:cNvSpPr/>
      </dsp:nvSpPr>
      <dsp:spPr>
        <a:xfrm>
          <a:off x="2897" y="958"/>
          <a:ext cx="1380306" cy="14121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Концепция содержания непрерывного образования</a:t>
          </a:r>
          <a:endParaRPr lang="ru-RU" sz="1400" b="1" kern="1200" dirty="0"/>
        </a:p>
      </dsp:txBody>
      <dsp:txXfrm>
        <a:off x="43325" y="41386"/>
        <a:ext cx="1299450" cy="1331297"/>
      </dsp:txXfrm>
    </dsp:sp>
    <dsp:sp modelId="{31ACEDF5-4A3A-4035-9458-5DD831BFF4B5}">
      <dsp:nvSpPr>
        <dsp:cNvPr id="0" name=""/>
        <dsp:cNvSpPr/>
      </dsp:nvSpPr>
      <dsp:spPr>
        <a:xfrm>
          <a:off x="1614868" y="958"/>
          <a:ext cx="6611833" cy="14121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Утверждена Федеральным координационным советом по общему образованию Министерства образования РФ 17.06.2003</a:t>
          </a:r>
          <a:endParaRPr lang="ru-RU" sz="1600" kern="1200" dirty="0"/>
        </a:p>
      </dsp:txBody>
      <dsp:txXfrm>
        <a:off x="1656229" y="42319"/>
        <a:ext cx="6529111" cy="1329431"/>
      </dsp:txXfrm>
    </dsp:sp>
    <dsp:sp modelId="{1F314C61-0CA9-4151-9711-59AFC6EC7BB2}">
      <dsp:nvSpPr>
        <dsp:cNvPr id="0" name=""/>
        <dsp:cNvSpPr/>
      </dsp:nvSpPr>
      <dsp:spPr>
        <a:xfrm>
          <a:off x="1621322" y="1556904"/>
          <a:ext cx="1718212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Психолого-педагогические требования </a:t>
          </a:r>
          <a:r>
            <a:rPr lang="ru-RU" sz="1600" b="1" kern="1200" dirty="0" err="1" smtClean="0"/>
            <a:t>Минобрнауки</a:t>
          </a:r>
          <a:r>
            <a:rPr lang="ru-RU" sz="1600" b="1" kern="1200" dirty="0" smtClean="0"/>
            <a:t> России</a:t>
          </a:r>
          <a:endParaRPr lang="ru-RU" sz="1600" b="1" kern="1200" dirty="0"/>
        </a:p>
      </dsp:txBody>
      <dsp:txXfrm>
        <a:off x="1662683" y="1598265"/>
        <a:ext cx="1635490" cy="1329431"/>
      </dsp:txXfrm>
    </dsp:sp>
    <dsp:sp modelId="{4BD2BD30-2C4C-403D-9765-C7B73C2418B0}">
      <dsp:nvSpPr>
        <dsp:cNvPr id="0" name=""/>
        <dsp:cNvSpPr/>
      </dsp:nvSpPr>
      <dsp:spPr>
        <a:xfrm>
          <a:off x="3455254" y="1556904"/>
          <a:ext cx="2813083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Письмо </a:t>
          </a:r>
          <a:r>
            <a:rPr lang="ru-RU" sz="1200" kern="1200" dirty="0" err="1" smtClean="0"/>
            <a:t>Минобрнауки</a:t>
          </a:r>
          <a:r>
            <a:rPr lang="ru-RU" sz="1200" kern="1200" dirty="0" smtClean="0"/>
            <a:t> России №035146ин/1403 от 15.03.2004 «О направлении Примерных требований к содержанию развивающей среды детей дошкольного возраста, воспитывающихся в семье»</a:t>
          </a:r>
          <a:endParaRPr lang="ru-RU" sz="1200" kern="1200" dirty="0"/>
        </a:p>
      </dsp:txBody>
      <dsp:txXfrm>
        <a:off x="3496615" y="1598265"/>
        <a:ext cx="2730361" cy="1329431"/>
      </dsp:txXfrm>
    </dsp:sp>
    <dsp:sp modelId="{4D500DE4-5264-4C2D-A76D-291A2F7213D9}">
      <dsp:nvSpPr>
        <dsp:cNvPr id="0" name=""/>
        <dsp:cNvSpPr/>
      </dsp:nvSpPr>
      <dsp:spPr>
        <a:xfrm>
          <a:off x="3439370" y="3113809"/>
          <a:ext cx="1377611" cy="14121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безопасности</a:t>
          </a:r>
          <a:endParaRPr lang="ru-RU" sz="1400" b="1" kern="1200" dirty="0"/>
        </a:p>
      </dsp:txBody>
      <dsp:txXfrm>
        <a:off x="3479719" y="3154158"/>
        <a:ext cx="1296913" cy="1331455"/>
      </dsp:txXfrm>
    </dsp:sp>
    <dsp:sp modelId="{3A8981AC-D86E-4E0E-8BF4-2BD71D93C76E}">
      <dsp:nvSpPr>
        <dsp:cNvPr id="0" name=""/>
        <dsp:cNvSpPr/>
      </dsp:nvSpPr>
      <dsp:spPr>
        <a:xfrm>
          <a:off x="4890726" y="3112851"/>
          <a:ext cx="1377611" cy="14121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ГОСТ 25779-90 «Игрушки. Общие требования безопасности и методы контроля» (с изменениями)</a:t>
          </a:r>
          <a:endParaRPr lang="ru-RU" sz="1100" kern="1200" dirty="0"/>
        </a:p>
      </dsp:txBody>
      <dsp:txXfrm>
        <a:off x="4931075" y="3153200"/>
        <a:ext cx="1296913" cy="1331455"/>
      </dsp:txXfrm>
    </dsp:sp>
    <dsp:sp modelId="{02ADF2B4-BF0B-44FB-A773-A1CD02CF2E51}">
      <dsp:nvSpPr>
        <dsp:cNvPr id="0" name=""/>
        <dsp:cNvSpPr/>
      </dsp:nvSpPr>
      <dsp:spPr>
        <a:xfrm>
          <a:off x="6384057" y="1556904"/>
          <a:ext cx="1836191" cy="141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Письмо </a:t>
          </a:r>
          <a:r>
            <a:rPr lang="ru-RU" sz="1200" kern="1200" dirty="0" err="1" smtClean="0"/>
            <a:t>Минобрнауки</a:t>
          </a:r>
          <a:r>
            <a:rPr lang="ru-RU" sz="1200" kern="1200" dirty="0" smtClean="0"/>
            <a:t> России №61/1912 от 17.05.1995 Методические указания «О психолого-педагогической ценности игр и игрушек»</a:t>
          </a:r>
          <a:endParaRPr lang="ru-RU" sz="1200" kern="1200" dirty="0"/>
        </a:p>
      </dsp:txBody>
      <dsp:txXfrm>
        <a:off x="6425418" y="1598265"/>
        <a:ext cx="1753469" cy="1329431"/>
      </dsp:txXfrm>
    </dsp:sp>
    <dsp:sp modelId="{20D9415E-CB09-487D-837B-3188E0E2C751}">
      <dsp:nvSpPr>
        <dsp:cNvPr id="0" name=""/>
        <dsp:cNvSpPr/>
      </dsp:nvSpPr>
      <dsp:spPr>
        <a:xfrm>
          <a:off x="6613347" y="3112851"/>
          <a:ext cx="1377611" cy="14121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ГОСТ Р 51555-99 «Игрушки. Общие требования безопасности и методы испытаний. Механические и физические свойства»</a:t>
          </a:r>
          <a:endParaRPr lang="ru-RU" sz="1100" kern="1200" dirty="0"/>
        </a:p>
      </dsp:txBody>
      <dsp:txXfrm>
        <a:off x="6653696" y="3153200"/>
        <a:ext cx="1296913" cy="1331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3657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Организация развивающей предметно-пространственной среды дошкольников в соответствии с требованиями федерального государственного стандарта дошкольного образования</a:t>
            </a:r>
            <a:endParaRPr lang="ru-RU" sz="32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281" y="609600"/>
            <a:ext cx="7151638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Bookman Old Style" pitchFamily="18" charset="0"/>
              </a:rPr>
              <a:t>Методический совет ДОУ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Bookman Old Style" pitchFamily="18" charset="0"/>
              </a:rPr>
              <a:t>«Педагогический поиск»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Bookman Old Style" pitchFamily="18" charset="0"/>
              </a:rPr>
              <a:t>Центр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Bookman Old Style" pitchFamily="18" charset="0"/>
              </a:rPr>
              <a:t>«Совершенствование педагогического мастерства.»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ТРЕБОВАНИЯ К РППС ДОО </a:t>
            </a:r>
            <a:endParaRPr lang="ru-RU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5105400"/>
          </a:xfrm>
        </p:spPr>
        <p:txBody>
          <a:bodyPr>
            <a:normAutofit fontScale="40000" lnSpcReduction="20000"/>
          </a:bodyPr>
          <a:lstStyle/>
          <a:p>
            <a:endParaRPr lang="ru-RU" dirty="0" smtClean="0">
              <a:latin typeface="Bookman Old Style" pitchFamily="18" charset="0"/>
            </a:endParaRPr>
          </a:p>
          <a:p>
            <a:r>
              <a:rPr lang="ru-RU" sz="4500" b="1" i="1" dirty="0" smtClean="0">
                <a:solidFill>
                  <a:srgbClr val="0033CC"/>
                </a:solidFill>
                <a:latin typeface="Bookman Old Style" pitchFamily="18" charset="0"/>
              </a:rPr>
              <a:t>Содержательная насыщенность</a:t>
            </a:r>
          </a:p>
          <a:p>
            <a:pPr>
              <a:buNone/>
            </a:pPr>
            <a:r>
              <a:rPr lang="ru-RU" sz="4500" dirty="0" smtClean="0">
                <a:latin typeface="Bookman Old Style" pitchFamily="18" charset="0"/>
              </a:rPr>
              <a:t>	Обеспечение различных видов активности всех категорий детей, их эмоционального благополучия и возможности самовыражения.</a:t>
            </a:r>
          </a:p>
          <a:p>
            <a:r>
              <a:rPr lang="ru-RU" sz="4500" b="1" i="1" dirty="0" err="1" smtClean="0">
                <a:solidFill>
                  <a:srgbClr val="0033CC"/>
                </a:solidFill>
                <a:latin typeface="Bookman Old Style" pitchFamily="18" charset="0"/>
              </a:rPr>
              <a:t>Трансформируемость</a:t>
            </a:r>
            <a:endParaRPr lang="ru-RU" sz="4500" b="1" i="1" dirty="0" smtClean="0">
              <a:solidFill>
                <a:srgbClr val="0033CC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4500" dirty="0" smtClean="0">
                <a:latin typeface="Bookman Old Style" pitchFamily="18" charset="0"/>
              </a:rPr>
              <a:t>	Возможность изменения РППС ДОО в зависимости от интересов и возможностей детей.</a:t>
            </a:r>
          </a:p>
          <a:p>
            <a:r>
              <a:rPr lang="ru-RU" sz="4500" b="1" i="1" dirty="0" err="1" smtClean="0">
                <a:solidFill>
                  <a:srgbClr val="0033CC"/>
                </a:solidFill>
                <a:latin typeface="Bookman Old Style" pitchFamily="18" charset="0"/>
              </a:rPr>
              <a:t>Полифункциональность</a:t>
            </a:r>
            <a:endParaRPr lang="ru-RU" sz="4500" b="1" i="1" dirty="0" smtClean="0">
              <a:solidFill>
                <a:srgbClr val="0033CC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4500" dirty="0" smtClean="0">
                <a:latin typeface="Bookman Old Style" pitchFamily="18" charset="0"/>
              </a:rPr>
              <a:t>	Возможность разнообразного использования различных составляющих РППС ДОО.</a:t>
            </a:r>
          </a:p>
          <a:p>
            <a:r>
              <a:rPr lang="ru-RU" sz="4500" b="1" i="1" dirty="0" smtClean="0">
                <a:solidFill>
                  <a:srgbClr val="0033CC"/>
                </a:solidFill>
                <a:latin typeface="Bookman Old Style" pitchFamily="18" charset="0"/>
              </a:rPr>
              <a:t>Вариативность</a:t>
            </a:r>
          </a:p>
          <a:p>
            <a:pPr>
              <a:buNone/>
            </a:pPr>
            <a:r>
              <a:rPr lang="ru-RU" sz="4500" dirty="0" smtClean="0">
                <a:latin typeface="Bookman Old Style" pitchFamily="18" charset="0"/>
              </a:rPr>
              <a:t>	Наличие разнообразных игр, игрушек и оборудования, обеспечивающих свободный выбор детей и их сменяемость.</a:t>
            </a:r>
          </a:p>
          <a:p>
            <a:r>
              <a:rPr lang="ru-RU" sz="4500" b="1" i="1" dirty="0" smtClean="0">
                <a:solidFill>
                  <a:srgbClr val="0033CC"/>
                </a:solidFill>
                <a:latin typeface="Bookman Old Style" pitchFamily="18" charset="0"/>
              </a:rPr>
              <a:t>Доступность</a:t>
            </a:r>
          </a:p>
          <a:p>
            <a:pPr>
              <a:buNone/>
            </a:pPr>
            <a:r>
              <a:rPr lang="ru-RU" sz="4500" dirty="0" smtClean="0">
                <a:latin typeface="Bookman Old Style" pitchFamily="18" charset="0"/>
              </a:rPr>
              <a:t>	Свободный доступ воспитанников к играм, игрушкам, материалам и пособиям.</a:t>
            </a:r>
          </a:p>
          <a:p>
            <a:r>
              <a:rPr lang="ru-RU" sz="4500" b="1" i="1" dirty="0" smtClean="0">
                <a:solidFill>
                  <a:srgbClr val="0033CC"/>
                </a:solidFill>
                <a:latin typeface="Bookman Old Style" pitchFamily="18" charset="0"/>
              </a:rPr>
              <a:t>Безопасность</a:t>
            </a:r>
          </a:p>
          <a:p>
            <a:pPr>
              <a:buNone/>
            </a:pPr>
            <a:r>
              <a:rPr lang="ru-RU" sz="4500" dirty="0" smtClean="0">
                <a:latin typeface="Bookman Old Style" pitchFamily="18" charset="0"/>
              </a:rPr>
              <a:t>	Все элементы РППС соответствуют необходимым требованиям по обеспечению надёжности и безопасность их использования.</a:t>
            </a:r>
            <a:endParaRPr lang="ru-RU" sz="45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СОДЕРЖАТЕЛЬНАЯ НАСЫЩЕННОСТЬ </a:t>
            </a:r>
            <a:endParaRPr lang="ru-RU" sz="4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48200"/>
            <a:ext cx="22669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962400"/>
            <a:ext cx="1428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810000"/>
            <a:ext cx="25146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581400"/>
            <a:ext cx="18859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1600200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rgbClr val="3333FF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3333FF"/>
                </a:solidFill>
                <a:latin typeface="Bookman Old Style" pitchFamily="18" charset="0"/>
              </a:rPr>
              <a:t>Средства обучения (в том числе, технические), материалы, инвентарь, игровое, спортивное и оздоровительное оборудование:</a:t>
            </a:r>
          </a:p>
          <a:p>
            <a:pPr>
              <a:buBlip>
                <a:blip r:embed="rId7"/>
              </a:buBlip>
            </a:pPr>
            <a:r>
              <a:rPr lang="ru-RU" sz="1600" dirty="0" smtClean="0">
                <a:solidFill>
                  <a:srgbClr val="3333FF"/>
                </a:solidFill>
                <a:latin typeface="Bookman Old Style" pitchFamily="18" charset="0"/>
              </a:rPr>
              <a:t>  Игровая, познавательная, исследовательская и творческая активность</a:t>
            </a:r>
          </a:p>
          <a:p>
            <a:pPr>
              <a:buBlip>
                <a:blip r:embed="rId7"/>
              </a:buBlip>
            </a:pPr>
            <a:r>
              <a:rPr lang="ru-RU" sz="1600" dirty="0" smtClean="0">
                <a:solidFill>
                  <a:srgbClr val="3333FF"/>
                </a:solidFill>
                <a:latin typeface="Bookman Old Style" pitchFamily="18" charset="0"/>
              </a:rPr>
              <a:t>   Экспериментирование с материалами</a:t>
            </a:r>
          </a:p>
          <a:p>
            <a:pPr>
              <a:buBlip>
                <a:blip r:embed="rId7"/>
              </a:buBlip>
            </a:pPr>
            <a:r>
              <a:rPr lang="ru-RU" sz="1600" dirty="0" smtClean="0">
                <a:solidFill>
                  <a:srgbClr val="3333FF"/>
                </a:solidFill>
                <a:latin typeface="Bookman Old Style" pitchFamily="18" charset="0"/>
              </a:rPr>
              <a:t>   Двигательная активность</a:t>
            </a:r>
          </a:p>
          <a:p>
            <a:pPr>
              <a:buBlip>
                <a:blip r:embed="rId7"/>
              </a:buBlip>
            </a:pPr>
            <a:r>
              <a:rPr lang="ru-RU" sz="1600" dirty="0" smtClean="0">
                <a:solidFill>
                  <a:srgbClr val="3333FF"/>
                </a:solidFill>
                <a:latin typeface="Bookman Old Style" pitchFamily="18" charset="0"/>
              </a:rPr>
              <a:t>   Эмоциональное благополучие детей</a:t>
            </a:r>
          </a:p>
          <a:p>
            <a:pPr>
              <a:buBlip>
                <a:blip r:embed="rId7"/>
              </a:buBlip>
            </a:pPr>
            <a:r>
              <a:rPr lang="ru-RU" sz="1600" dirty="0" smtClean="0">
                <a:solidFill>
                  <a:srgbClr val="3333FF"/>
                </a:solidFill>
                <a:latin typeface="Bookman Old Style" pitchFamily="18" charset="0"/>
              </a:rPr>
              <a:t>   Самовыражение детей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ТРАНСФОРМИРУЕМОСТЬ</a:t>
            </a:r>
            <a:endParaRPr lang="ru-RU" sz="36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3333FF"/>
                </a:solidFill>
                <a:latin typeface="Bookman Old Style" pitchFamily="18" charset="0"/>
              </a:rPr>
              <a:t>Возможность изменений развивающей предметно-пространственной среды в зависимости от образовательной ситуации, в том числе, от меняющихся интересов и возможностей детей</a:t>
            </a:r>
            <a:endParaRPr lang="ru-RU" sz="2400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496757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134882"/>
            <a:ext cx="1381125" cy="172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5334000"/>
            <a:ext cx="1495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5029200"/>
            <a:ext cx="18002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276600"/>
            <a:ext cx="2799071" cy="340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ПОЛИФУНКЦИОНАЛЬНОСТЬ</a:t>
            </a:r>
            <a:endParaRPr lang="ru-RU" sz="4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</a:t>
            </a:r>
            <a:r>
              <a:rPr lang="ru-RU" sz="2400" dirty="0" smtClean="0">
                <a:solidFill>
                  <a:srgbClr val="3333FF"/>
                </a:solidFill>
                <a:latin typeface="Bookman Old Style" pitchFamily="18" charset="0"/>
              </a:rPr>
              <a:t>Возможность разнообразного использования составляющих предметной среды для использования в разных видах детской активности (детской мебели, природных материалов и пр.)</a:t>
            </a:r>
            <a:endParaRPr lang="ru-RU" sz="2400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3009900" cy="137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105400"/>
            <a:ext cx="1745810" cy="157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733800"/>
            <a:ext cx="1757871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3444" y="3733800"/>
            <a:ext cx="29015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ВАРИАТИВНОСТЬ</a:t>
            </a:r>
            <a:endParaRPr lang="ru-RU" sz="4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3333FF"/>
                </a:solidFill>
                <a:latin typeface="Bookman Old Style" pitchFamily="18" charset="0"/>
              </a:rPr>
              <a:t>Адаптация РППС для:</a:t>
            </a:r>
          </a:p>
          <a:p>
            <a:r>
              <a:rPr lang="ru-RU" sz="2000" dirty="0" smtClean="0">
                <a:solidFill>
                  <a:srgbClr val="3333FF"/>
                </a:solidFill>
                <a:latin typeface="Bookman Old Style" pitchFamily="18" charset="0"/>
              </a:rPr>
              <a:t>разных типов образовательных организаций, </a:t>
            </a:r>
          </a:p>
          <a:p>
            <a:r>
              <a:rPr lang="ru-RU" sz="2000" dirty="0" smtClean="0">
                <a:solidFill>
                  <a:srgbClr val="3333FF"/>
                </a:solidFill>
                <a:latin typeface="Bookman Old Style" pitchFamily="18" charset="0"/>
              </a:rPr>
              <a:t>содержания образовательных программ, </a:t>
            </a:r>
          </a:p>
          <a:p>
            <a:r>
              <a:rPr lang="ru-RU" sz="2000" dirty="0" smtClean="0">
                <a:solidFill>
                  <a:srgbClr val="3333FF"/>
                </a:solidFill>
                <a:latin typeface="Bookman Old Style" pitchFamily="18" charset="0"/>
              </a:rPr>
              <a:t>региональных культурных традиций, </a:t>
            </a:r>
          </a:p>
          <a:p>
            <a:r>
              <a:rPr lang="ru-RU" sz="2000" dirty="0" smtClean="0">
                <a:solidFill>
                  <a:srgbClr val="3333FF"/>
                </a:solidFill>
                <a:latin typeface="Bookman Old Style" pitchFamily="18" charset="0"/>
              </a:rPr>
              <a:t>специфики воспитательно-образовательных задач ДОО…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2286000" cy="206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495800"/>
            <a:ext cx="242526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505200"/>
            <a:ext cx="3200400" cy="287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5638800"/>
            <a:ext cx="13406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5638800"/>
            <a:ext cx="1088561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ДОСТУПНОСТЬ</a:t>
            </a:r>
            <a:endParaRPr lang="ru-RU" sz="4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rgbClr val="3333FF"/>
                </a:solidFill>
                <a:latin typeface="Bookman Old Style" pitchFamily="18" charset="0"/>
              </a:rPr>
              <a:t>Возможность обеспечения всех основных видов детской активности и свободного доступа всех воспитанников (в том числе, особых детей) к играм, игрушкам, материалам, пособиям… </a:t>
            </a:r>
            <a:endParaRPr lang="ru-RU" sz="2400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81400"/>
            <a:ext cx="284548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648200"/>
            <a:ext cx="2628624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429000"/>
            <a:ext cx="2590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БЕЗОПАСНОСТЬ</a:t>
            </a:r>
            <a:endParaRPr lang="ru-RU" sz="36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rgbClr val="3333FF"/>
                </a:solidFill>
                <a:latin typeface="Bookman Old Style" pitchFamily="18" charset="0"/>
              </a:rPr>
              <a:t>Соответствие всех элементов РППС требованиям по обеспечению надёжности и безопасности их использования:</a:t>
            </a:r>
          </a:p>
          <a:p>
            <a:r>
              <a:rPr lang="ru-RU" sz="2000" dirty="0" smtClean="0">
                <a:solidFill>
                  <a:srgbClr val="3333FF"/>
                </a:solidFill>
                <a:latin typeface="Bookman Old Style" pitchFamily="18" charset="0"/>
              </a:rPr>
              <a:t>санитарно-эпидемиологические правила и нормативы, </a:t>
            </a:r>
          </a:p>
          <a:p>
            <a:r>
              <a:rPr lang="ru-RU" sz="2000" dirty="0" smtClean="0">
                <a:solidFill>
                  <a:srgbClr val="3333FF"/>
                </a:solidFill>
                <a:latin typeface="Bookman Old Style" pitchFamily="18" charset="0"/>
              </a:rPr>
              <a:t>нормы этической и экологической безопасности, </a:t>
            </a:r>
          </a:p>
          <a:p>
            <a:r>
              <a:rPr lang="ru-RU" sz="2000" dirty="0" smtClean="0">
                <a:solidFill>
                  <a:srgbClr val="3333FF"/>
                </a:solidFill>
                <a:latin typeface="Bookman Old Style" pitchFamily="18" charset="0"/>
              </a:rPr>
              <a:t>правила пожарной безопасности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962400"/>
            <a:ext cx="152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648200"/>
            <a:ext cx="1323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5562600"/>
            <a:ext cx="1714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038600"/>
            <a:ext cx="1314450" cy="93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962400"/>
            <a:ext cx="1055206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1" y="5181600"/>
            <a:ext cx="990600" cy="7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4953000"/>
            <a:ext cx="1143000" cy="114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3581400"/>
            <a:ext cx="21299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400800" cy="914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НОРМАТИВНАЯ БАЗА</a:t>
            </a:r>
            <a:endParaRPr lang="ru-RU" sz="36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228600" y="457200"/>
            <a:ext cx="2514600" cy="1066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Закон «Об образовании»</a:t>
            </a:r>
          </a:p>
          <a:p>
            <a:r>
              <a:rPr lang="ru-RU" sz="1400" dirty="0" smtClean="0"/>
              <a:t>•№273-ФЗ от 29.12.2012</a:t>
            </a:r>
          </a:p>
          <a:p>
            <a:r>
              <a:rPr lang="ru-RU" sz="1400" dirty="0" smtClean="0"/>
              <a:t>•ФЗ №185 от 02.07.2013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124200"/>
            <a:ext cx="17526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СанПиН</a:t>
            </a:r>
            <a:endParaRPr lang="ru-RU" sz="1200" b="1" dirty="0" smtClean="0"/>
          </a:p>
          <a:p>
            <a:r>
              <a:rPr lang="ru-RU" sz="1200" dirty="0" smtClean="0"/>
              <a:t>•</a:t>
            </a:r>
            <a:r>
              <a:rPr lang="ru-RU" sz="1200" dirty="0" err="1" smtClean="0"/>
              <a:t>СанПиН</a:t>
            </a:r>
            <a:r>
              <a:rPr lang="ru-RU" sz="1200" dirty="0" smtClean="0"/>
              <a:t> 2.4.1.3049-13 "Санитарно-эпидемиологические требования к устройству, содержанию и организации режима работы дошкольных образовательных организаций» от 15.05.2013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2019300" y="4914900"/>
            <a:ext cx="1866900" cy="1562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/>
              <a:t>ФГОС ДО</a:t>
            </a:r>
          </a:p>
          <a:p>
            <a:pPr algn="ctr"/>
            <a:r>
              <a:rPr lang="ru-RU" sz="1400" dirty="0" smtClean="0"/>
              <a:t>ФЗ №1155 от 17.10.2013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Bookman Old Style" pitchFamily="18" charset="0"/>
              </a:rPr>
              <a:t>Предметное содержание</a:t>
            </a:r>
            <a:endParaRPr lang="ru-RU" sz="3600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3333FF"/>
                </a:solidFill>
                <a:latin typeface="Bookman Old Style" pitchFamily="18" charset="0"/>
              </a:rPr>
              <a:t>Предметное содержание РППС должно выполнять информативные функции об окружающем мире и передачи социального опыта детям. Все игрушки, оборудование и другие материалы должны быть разнообразны и связаны между собой по содержанию и масштабу для обеспечения доступности среды. </a:t>
            </a:r>
          </a:p>
          <a:p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Bookman Old Style" pitchFamily="18" charset="0"/>
              </a:rPr>
              <a:t>Организация пространства</a:t>
            </a:r>
            <a:endParaRPr lang="ru-RU" sz="3600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3333FF"/>
                </a:solidFill>
                <a:latin typeface="Bookman Old Style" pitchFamily="18" charset="0"/>
              </a:rPr>
              <a:t>В соответствии с требованиями ФГОС ДО организация пространства РППС (в здании и на участке) должна обладать многофункциональными качествами гибкого зонирования и оперативного изменения в зависимости от образовательной ситуации, а также обеспечивать возможность для различных видов активности детей, их самовыражения и эмоционального благополучия.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00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30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Принципы оценки безопасности игровой продукции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3333FF"/>
                </a:solidFill>
                <a:latin typeface="Bookman Old Style" pitchFamily="18" charset="0"/>
              </a:rPr>
              <a:t>1. Физическая и экологическая безопасность (отсутствие запаха, острых краев; прочности деталей и окраски, наличие сертификата качества). </a:t>
            </a:r>
          </a:p>
          <a:p>
            <a:pPr>
              <a:buNone/>
            </a:pPr>
            <a:r>
              <a:rPr lang="ru-RU" dirty="0" smtClean="0">
                <a:solidFill>
                  <a:srgbClr val="3333FF"/>
                </a:solidFill>
                <a:latin typeface="Bookman Old Style" pitchFamily="18" charset="0"/>
              </a:rPr>
              <a:t>2. Психофизиологическая безопасность – соответствие возрасту: соразмерность игрушки параметрам ребенка (руки, росту и пр.), возможность манипуляции, парной работы рук, координации движений. </a:t>
            </a:r>
          </a:p>
          <a:p>
            <a:pPr>
              <a:buNone/>
            </a:pPr>
            <a:r>
              <a:rPr lang="ru-RU" dirty="0" smtClean="0">
                <a:solidFill>
                  <a:srgbClr val="3333FF"/>
                </a:solidFill>
                <a:latin typeface="Bookman Old Style" pitchFamily="18" charset="0"/>
              </a:rPr>
              <a:t>3. Психологическая безопасность: отсутствие негативных воздействий на психическое развитие ребенка, его интеллектуальное, </a:t>
            </a:r>
            <a:r>
              <a:rPr lang="ru-RU" dirty="0" err="1" smtClean="0">
                <a:solidFill>
                  <a:srgbClr val="3333FF"/>
                </a:solidFill>
                <a:latin typeface="Bookman Old Style" pitchFamily="18" charset="0"/>
              </a:rPr>
              <a:t>психоэмоциональное</a:t>
            </a:r>
            <a:r>
              <a:rPr lang="ru-RU" dirty="0" smtClean="0">
                <a:solidFill>
                  <a:srgbClr val="3333FF"/>
                </a:solidFill>
                <a:latin typeface="Bookman Old Style" pitchFamily="18" charset="0"/>
              </a:rPr>
              <a:t>, социальное и эстетическое развитие. </a:t>
            </a:r>
          </a:p>
          <a:p>
            <a:pPr>
              <a:buNone/>
            </a:pPr>
            <a:r>
              <a:rPr lang="ru-RU" dirty="0" smtClean="0">
                <a:solidFill>
                  <a:srgbClr val="3333FF"/>
                </a:solidFill>
                <a:latin typeface="Bookman Old Style" pitchFamily="18" charset="0"/>
              </a:rPr>
              <a:t>4. Нравственно-духовная безопасность: отсутствие провоцирующих факторов для формирования негативных установок детского поведения.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7318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Игра «Прямой эфир»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2209800"/>
            <a:ext cx="6858000" cy="3916363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3333FF"/>
                </a:solidFill>
                <a:latin typeface="Bookman Old Style" pitchFamily="18" charset="0"/>
                <a:cs typeface="Times New Roman" pitchFamily="18" charset="0"/>
              </a:rPr>
              <a:t>Какие выводы и открытия вы для себя сделали?</a:t>
            </a:r>
          </a:p>
          <a:p>
            <a:pPr lvl="0"/>
            <a:r>
              <a:rPr lang="ru-RU" dirty="0" smtClean="0">
                <a:solidFill>
                  <a:srgbClr val="3333FF"/>
                </a:solidFill>
                <a:latin typeface="Bookman Old Style" pitchFamily="18" charset="0"/>
                <a:cs typeface="Times New Roman" pitchFamily="18" charset="0"/>
              </a:rPr>
              <a:t>Что было для вас на методическом объединении  самым важным?</a:t>
            </a:r>
          </a:p>
          <a:p>
            <a:pPr lvl="0"/>
            <a:r>
              <a:rPr lang="ru-RU" dirty="0" smtClean="0">
                <a:solidFill>
                  <a:srgbClr val="3333FF"/>
                </a:solidFill>
                <a:latin typeface="Bookman Old Style" pitchFamily="18" charset="0"/>
                <a:cs typeface="Times New Roman" pitchFamily="18" charset="0"/>
              </a:rPr>
              <a:t>Ваши планы по реализации предложенной темы.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967335"/>
            <a:ext cx="90315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Спасибо за внимание!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nformation_items_4578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1066800"/>
            <a:ext cx="6629400" cy="4572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323528" y="1196752"/>
            <a:ext cx="8496944" cy="4752528"/>
          </a:xfrm>
          <a:prstGeom prst="cloudCallout">
            <a:avLst/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1763713" y="1752601"/>
            <a:ext cx="5545137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Bookman Old Style" pitchFamily="18" charset="0"/>
              </a:rPr>
              <a:t>Минусы традиционного подхода к созданию </a:t>
            </a:r>
            <a:endParaRPr lang="ru-RU" sz="4000" dirty="0">
              <a:latin typeface="Bookman Old Style" pitchFamily="18" charset="0"/>
            </a:endParaRPr>
          </a:p>
          <a:p>
            <a:pPr algn="ctr"/>
            <a:r>
              <a:rPr lang="ru-RU" sz="4000" b="1" dirty="0">
                <a:latin typeface="Bookman Old Style" pitchFamily="18" charset="0"/>
              </a:rPr>
              <a:t>развивающей среды</a:t>
            </a:r>
            <a:endParaRPr lang="ru-RU" sz="4000" dirty="0">
              <a:latin typeface="Bookman Old Style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79512" y="188640"/>
            <a:ext cx="4468688" cy="1868760"/>
          </a:xfrm>
          <a:prstGeom prst="cloudCallout">
            <a:avLst/>
          </a:prstGeom>
          <a:gradFill flip="none" rotWithShape="1">
            <a:gsLst>
              <a:gs pos="0">
                <a:srgbClr val="7DDDFF">
                  <a:tint val="66000"/>
                  <a:satMod val="160000"/>
                </a:srgbClr>
              </a:gs>
              <a:gs pos="50000">
                <a:srgbClr val="7DDDFF">
                  <a:tint val="44500"/>
                  <a:satMod val="160000"/>
                </a:srgbClr>
              </a:gs>
              <a:gs pos="100000">
                <a:srgbClr val="7DDD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397" name="TextBox 4"/>
          <p:cNvSpPr txBox="1">
            <a:spLocks noChangeArrowheads="1"/>
          </p:cNvSpPr>
          <p:nvPr/>
        </p:nvSpPr>
        <p:spPr bwMode="auto">
          <a:xfrm>
            <a:off x="0" y="765175"/>
            <a:ext cx="487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Bookman Old Style" pitchFamily="18" charset="0"/>
              </a:rPr>
              <a:t>Минусы традиционного подхода </a:t>
            </a:r>
          </a:p>
          <a:p>
            <a:pPr algn="ctr"/>
            <a:r>
              <a:rPr lang="ru-RU" sz="1600" b="1" dirty="0">
                <a:latin typeface="Bookman Old Style" pitchFamily="18" charset="0"/>
              </a:rPr>
              <a:t>к созданию </a:t>
            </a:r>
            <a:endParaRPr lang="ru-RU" sz="1600" dirty="0">
              <a:latin typeface="Bookman Old Style" pitchFamily="18" charset="0"/>
            </a:endParaRPr>
          </a:p>
          <a:p>
            <a:pPr algn="ctr"/>
            <a:r>
              <a:rPr lang="ru-RU" sz="1600" b="1" dirty="0">
                <a:latin typeface="Bookman Old Style" pitchFamily="18" charset="0"/>
              </a:rPr>
              <a:t>развивающей среды</a:t>
            </a:r>
            <a:endParaRPr lang="ru-RU" sz="1600" dirty="0">
              <a:latin typeface="Bookman Old Style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286000"/>
            <a:ext cx="7631112" cy="4238625"/>
          </a:xfrm>
        </p:spPr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ru-RU" sz="2000" dirty="0" smtClean="0">
                <a:solidFill>
                  <a:srgbClr val="3333FF"/>
                </a:solidFill>
                <a:latin typeface="Bookman Old Style" pitchFamily="18" charset="0"/>
              </a:rPr>
              <a:t>У детей нет возможности укрыться от глаз сверстников и взрослых ни для игры, ни для отдыха, ни для размышлений;</a:t>
            </a:r>
          </a:p>
          <a:p>
            <a:pPr eaLnBrk="1" hangingPunct="1">
              <a:buBlip>
                <a:blip r:embed="rId3"/>
              </a:buBlip>
            </a:pPr>
            <a:r>
              <a:rPr lang="ru-RU" sz="2000" dirty="0" smtClean="0">
                <a:solidFill>
                  <a:srgbClr val="3333FF"/>
                </a:solidFill>
                <a:latin typeface="Bookman Old Style" pitchFamily="18" charset="0"/>
              </a:rPr>
              <a:t>Все помещение жестко «</a:t>
            </a:r>
            <a:r>
              <a:rPr lang="ru-RU" sz="2000" dirty="0" err="1" smtClean="0">
                <a:solidFill>
                  <a:srgbClr val="3333FF"/>
                </a:solidFill>
                <a:latin typeface="Bookman Old Style" pitchFamily="18" charset="0"/>
              </a:rPr>
              <a:t>зонировано</a:t>
            </a:r>
            <a:r>
              <a:rPr lang="ru-RU" sz="2000" dirty="0" smtClean="0">
                <a:solidFill>
                  <a:srgbClr val="3333FF"/>
                </a:solidFill>
                <a:latin typeface="Bookman Old Style" pitchFamily="18" charset="0"/>
              </a:rPr>
              <a:t>»;</a:t>
            </a:r>
          </a:p>
          <a:p>
            <a:pPr eaLnBrk="1" hangingPunct="1">
              <a:buBlip>
                <a:blip r:embed="rId3"/>
              </a:buBlip>
            </a:pPr>
            <a:r>
              <a:rPr lang="ru-RU" sz="2000" dirty="0" smtClean="0">
                <a:solidFill>
                  <a:srgbClr val="3333FF"/>
                </a:solidFill>
                <a:latin typeface="Bookman Old Style" pitchFamily="18" charset="0"/>
              </a:rPr>
              <a:t>Традиционные игровые уголки для сюжетных игр с неизменными темами и сюжетами,</a:t>
            </a:r>
          </a:p>
          <a:p>
            <a:pPr eaLnBrk="1" hangingPunct="1">
              <a:buBlip>
                <a:blip r:embed="rId3"/>
              </a:buBlip>
            </a:pPr>
            <a:r>
              <a:rPr lang="ru-RU" sz="2000" dirty="0" smtClean="0">
                <a:solidFill>
                  <a:srgbClr val="3333FF"/>
                </a:solidFill>
                <a:latin typeface="Bookman Old Style" pitchFamily="18" charset="0"/>
              </a:rPr>
              <a:t>Игры и игрушки, особенно новые, зачастую экспонируются на полках или заперты в шкафах с ориентацией на проверяющего;</a:t>
            </a:r>
          </a:p>
          <a:p>
            <a:pPr eaLnBrk="1" hangingPunct="1">
              <a:buBlip>
                <a:blip r:embed="rId3"/>
              </a:buBlip>
            </a:pPr>
            <a:r>
              <a:rPr lang="ru-RU" sz="2000" dirty="0" smtClean="0">
                <a:solidFill>
                  <a:srgbClr val="3333FF"/>
                </a:solidFill>
                <a:latin typeface="Bookman Old Style" pitchFamily="18" charset="0"/>
              </a:rPr>
              <a:t>Нет полузамкнутых индивидуальных пространств для детей.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438400"/>
            <a:ext cx="73809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Bookman Old Style" pitchFamily="18" charset="0"/>
              </a:rPr>
              <a:t>Назначение и цели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Bookman Old Style" pitchFamily="18" charset="0"/>
              </a:rPr>
              <a:t>организации РППС ДОО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latin typeface="Bookman Old Style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33CC"/>
                </a:solidFill>
                <a:latin typeface="Bookman Old Style" pitchFamily="18" charset="0"/>
              </a:rPr>
              <a:t>В соответствии с ФГОС дошкольного образования предметная среда должна обеспечивать и гарантировать</a:t>
            </a:r>
            <a:r>
              <a:rPr lang="ru-RU" sz="3100" b="1" dirty="0" smtClean="0">
                <a:solidFill>
                  <a:srgbClr val="0033CC"/>
                </a:solidFill>
              </a:rPr>
              <a:t>: </a:t>
            </a:r>
            <a:endParaRPr lang="ru-RU" dirty="0"/>
          </a:p>
        </p:txBody>
      </p:sp>
      <p:pic>
        <p:nvPicPr>
          <p:cNvPr id="13314" name="Picture 2" descr="В гостях у Сказки - Страница 8 - Форум Волшеб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70333"/>
            <a:ext cx="4876800" cy="52876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 гостях у Сказки - Страница 8 - Форум Волшебник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0"/>
            <a:ext cx="1295401" cy="838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42900" y="1371600"/>
            <a:ext cx="8458200" cy="54102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300" dirty="0" smtClean="0">
                <a:latin typeface="Bookman Old Style" panose="02050604050505020204" pitchFamily="18" charset="0"/>
              </a:rPr>
              <a:t>1. Охрану и укрепление физического и психического здоровья и эмоционального благополучия детей, а также проявление уважения к их человеческому достоинству к их чувствам и потребностям, формировать и поддерживать положительную самооценку, в том числе и при взаимодействии детей друг с другом и в коллективной работе, уверенность в собственных возможностях и способностях;</a:t>
            </a:r>
            <a:br>
              <a:rPr lang="ru-RU" sz="1300" dirty="0" smtClean="0">
                <a:latin typeface="Bookman Old Style" panose="02050604050505020204" pitchFamily="18" charset="0"/>
              </a:rPr>
            </a:br>
            <a:r>
              <a:rPr lang="ru-RU" sz="1300" dirty="0" smtClean="0">
                <a:latin typeface="Bookman Old Style" panose="02050604050505020204" pitchFamily="18" charset="0"/>
              </a:rPr>
              <a:t/>
            </a:r>
            <a:br>
              <a:rPr lang="ru-RU" sz="1300" dirty="0" smtClean="0">
                <a:latin typeface="Bookman Old Style" panose="02050604050505020204" pitchFamily="18" charset="0"/>
              </a:rPr>
            </a:br>
            <a:r>
              <a:rPr lang="ru-RU" sz="1300" dirty="0" smtClean="0">
                <a:latin typeface="Bookman Old Style" panose="02050604050505020204" pitchFamily="18" charset="0"/>
              </a:rPr>
              <a:t>2. Максимальную реализацию образовательного потенциала пространства Организации, Группы и прилегающей территории, приспособленной для реализации Программы ФГОС, а также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развития;</a:t>
            </a:r>
            <a:br>
              <a:rPr lang="ru-RU" sz="1300" dirty="0" smtClean="0">
                <a:latin typeface="Bookman Old Style" panose="02050604050505020204" pitchFamily="18" charset="0"/>
              </a:rPr>
            </a:br>
            <a:r>
              <a:rPr lang="ru-RU" sz="1300" dirty="0" smtClean="0">
                <a:latin typeface="Bookman Old Style" panose="02050604050505020204" pitchFamily="18" charset="0"/>
              </a:rPr>
              <a:t/>
            </a:r>
            <a:br>
              <a:rPr lang="ru-RU" sz="1300" dirty="0" smtClean="0">
                <a:latin typeface="Bookman Old Style" panose="02050604050505020204" pitchFamily="18" charset="0"/>
              </a:rPr>
            </a:br>
            <a:r>
              <a:rPr lang="ru-RU" sz="1300" dirty="0" smtClean="0">
                <a:latin typeface="Bookman Old Style" panose="02050604050505020204" pitchFamily="18" charset="0"/>
              </a:rPr>
              <a:t>3. Построение вариативного развивающего образования, ориентированного на возможность свободного выбора детьми материалов, видов активности, участников совместной деятельности и общения, как с детьми разного возраста, так и со взрослыми, а также свободу в выражении своих чувств и мыслей;</a:t>
            </a:r>
            <a:br>
              <a:rPr lang="ru-RU" sz="1300" dirty="0" smtClean="0">
                <a:latin typeface="Bookman Old Style" panose="02050604050505020204" pitchFamily="18" charset="0"/>
              </a:rPr>
            </a:br>
            <a:r>
              <a:rPr lang="ru-RU" sz="1300" dirty="0" smtClean="0">
                <a:latin typeface="Bookman Old Style" panose="02050604050505020204" pitchFamily="18" charset="0"/>
              </a:rPr>
              <a:t/>
            </a:r>
            <a:br>
              <a:rPr lang="ru-RU" sz="1300" dirty="0" smtClean="0">
                <a:latin typeface="Bookman Old Style" panose="02050604050505020204" pitchFamily="18" charset="0"/>
              </a:rPr>
            </a:br>
            <a:r>
              <a:rPr lang="ru-RU" sz="1300" dirty="0" smtClean="0">
                <a:latin typeface="Bookman Old Style" panose="02050604050505020204" pitchFamily="18" charset="0"/>
              </a:rPr>
              <a:t>4. Создание условия для ежедневной трудовой деятельности и мотивации непрерывного самосовершенствования профессиональное развитие педагогических работников, а также содействие в определении собственных целей, личных и профессиональных потребностей и мотивов;</a:t>
            </a:r>
            <a:br>
              <a:rPr lang="ru-RU" sz="1300" dirty="0" smtClean="0">
                <a:latin typeface="Bookman Old Style" panose="02050604050505020204" pitchFamily="18" charset="0"/>
              </a:rPr>
            </a:br>
            <a:r>
              <a:rPr lang="ru-RU" sz="1300" dirty="0" smtClean="0">
                <a:latin typeface="Bookman Old Style" panose="02050604050505020204" pitchFamily="18" charset="0"/>
              </a:rPr>
              <a:t/>
            </a:r>
            <a:br>
              <a:rPr lang="ru-RU" sz="1300" dirty="0" smtClean="0">
                <a:latin typeface="Bookman Old Style" panose="02050604050505020204" pitchFamily="18" charset="0"/>
              </a:rPr>
            </a:br>
            <a:r>
              <a:rPr lang="ru-RU" sz="1300" dirty="0" smtClean="0">
                <a:latin typeface="Bookman Old Style" panose="02050604050505020204" pitchFamily="18" charset="0"/>
              </a:rPr>
              <a:t>5. Открытость дошкольного образования и вовлечение родителей (законных представителей) непосредственно в образовательную деятельность, осуществление их поддержки по вопросам образования детей, воспитания, охране и укреплении их здоровья, а также поддержки образовательных инициатив внутри семьи;</a:t>
            </a:r>
            <a:br>
              <a:rPr lang="ru-RU" sz="1300" dirty="0" smtClean="0">
                <a:latin typeface="Bookman Old Style" panose="02050604050505020204" pitchFamily="18" charset="0"/>
              </a:rPr>
            </a:br>
            <a:r>
              <a:rPr lang="ru-RU" sz="1300" dirty="0" smtClean="0">
                <a:latin typeface="Bookman Old Style" panose="02050604050505020204" pitchFamily="18" charset="0"/>
              </a:rPr>
              <a:t/>
            </a:r>
            <a:br>
              <a:rPr lang="ru-RU" sz="1300" dirty="0" smtClean="0">
                <a:latin typeface="Bookman Old Style" panose="02050604050505020204" pitchFamily="18" charset="0"/>
              </a:rPr>
            </a:br>
            <a:r>
              <a:rPr lang="ru-RU" sz="1300" dirty="0" smtClean="0">
                <a:latin typeface="Bookman Old Style" panose="02050604050505020204" pitchFamily="18" charset="0"/>
              </a:rPr>
              <a:t>6. Построение образовательной деятельности на основе взаимодействия взрослых с детьми, ориентированной на интересы и возможности каждого ребенка и учитывающего социальную ситуацию его развития и соответствующих возрастных и индивидуальных особенностей (недопустимость как искусственного ускорения, так и искусственного замедления развития детей);</a:t>
            </a:r>
            <a:br>
              <a:rPr lang="ru-RU" sz="1300" dirty="0" smtClean="0">
                <a:latin typeface="Bookman Old Style" panose="02050604050505020204" pitchFamily="18" charset="0"/>
              </a:rPr>
            </a:br>
            <a:r>
              <a:rPr lang="ru-RU" sz="1300" dirty="0" smtClean="0">
                <a:latin typeface="Bookman Old Style" panose="02050604050505020204" pitchFamily="18" charset="0"/>
              </a:rPr>
              <a:t/>
            </a:r>
            <a:br>
              <a:rPr lang="ru-RU" sz="1300" dirty="0" smtClean="0">
                <a:latin typeface="Bookman Old Style" panose="02050604050505020204" pitchFamily="18" charset="0"/>
              </a:rPr>
            </a:br>
            <a:r>
              <a:rPr lang="ru-RU" sz="1300" dirty="0" smtClean="0">
                <a:latin typeface="Bookman Old Style" panose="02050604050505020204" pitchFamily="18" charset="0"/>
              </a:rPr>
              <a:t>7. Создание равных условий, максимально способствующих реализации различных образовательных программ в дошкольных образованиях для детей, принадлежащих к разным национально-культурным, религиозным общностям и социальным слоям, а также имеющих различные (в том числе ограниченные) возможности здоровья.</a:t>
            </a:r>
            <a:r>
              <a:rPr lang="ru-RU" dirty="0" smtClean="0">
                <a:latin typeface="Bookman Old Style" panose="020506040505050202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1524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CC"/>
                </a:solidFill>
                <a:latin typeface="Bookman Old Style" pitchFamily="18" charset="0"/>
              </a:rPr>
              <a:t>В соответствии с ФГОС дошкольного образования предметная среда должна обеспечивать и гарантировать</a:t>
            </a:r>
            <a:r>
              <a:rPr lang="ru-RU" sz="1600" b="1" dirty="0">
                <a:solidFill>
                  <a:srgbClr val="0033CC"/>
                </a:solidFill>
              </a:rPr>
              <a:t>: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8106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438400"/>
            <a:ext cx="7380995" cy="3505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принципы </a:t>
            </a:r>
          </a:p>
          <a:p>
            <a:pPr algn="ctr"/>
            <a:r>
              <a:rPr lang="ru-RU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организации развивающей </a:t>
            </a:r>
          </a:p>
          <a:p>
            <a:pPr algn="ctr"/>
            <a:r>
              <a:rPr lang="ru-RU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предметно-пространственной среды </a:t>
            </a:r>
          </a:p>
          <a:p>
            <a:pPr algn="ctr"/>
            <a:r>
              <a:rPr lang="ru-RU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дошкольной образовательной организации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657</Words>
  <Application>Microsoft Office PowerPoint</Application>
  <PresentationFormat>Экран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Организация развивающей предметно-пространственной среды дошкольников в соответствии с требованиями федерального государственного стандарта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соответствии с ФГОС дошкольного образования предметная среда должна обеспечивать и гарантировать: </vt:lpstr>
      <vt:lpstr>1. Охрану и укрепление физического и психического здоровья и эмоционального благополучия детей, а также проявление уважения к их человеческому достоинству к их чувствам и потребностям, формировать и поддерживать положительную самооценку, в том числе и при взаимодействии детей друг с другом и в коллективной работе, уверенность в собственных возможностях и способностях;  2. Максимальную реализацию образовательного потенциала пространства Организации, Группы и прилегающей территории, приспособленной для реализации Программы ФГОС, а также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развития;  3. Построение вариативного развивающего образования, ориентированного на возможность свободного выбора детьми материалов, видов активности, участников совместной деятельности и общения, как с детьми разного возраста, так и со взрослыми, а также свободу в выражении своих чувств и мыслей;  4. Создание условия для ежедневной трудовой деятельности и мотивации непрерывного самосовершенствования профессиональное развитие педагогических работников, а также содействие в определении собственных целей, личных и профессиональных потребностей и мотивов;  5. Открытость дошкольного образования и вовлечение родителей (законных представителей) непосредственно в образовательную деятельность, осуществление их поддержки по вопросам образования детей, воспитания, охране и укреплении их здоровья, а также поддержки образовательных инициатив внутри семьи;  6. Построение образовательной деятельности на основе взаимодействия взрослых с детьми, ориентированной на интересы и возможности каждого ребенка и учитывающего социальную ситуацию его развития и соответствующих возрастных и индивидуальных особенностей (недопустимость как искусственного ускорения, так и искусственного замедления развития детей);  7. Создание равных условий, максимально способствующих реализации различных образовательных программ в дошкольных образованиях для детей, принадлежащих к разным национально-культурным, религиозным общностям и социальным слоям, а также имеющих различные (в том числе ограниченные) возможности здоровья. </vt:lpstr>
      <vt:lpstr>Презентация PowerPoint</vt:lpstr>
      <vt:lpstr> ТРЕБОВАНИЯ К РППС ДОО </vt:lpstr>
      <vt:lpstr> СОДЕРЖАТЕЛЬНАЯ НАСЫЩЕННОСТЬ </vt:lpstr>
      <vt:lpstr>ТРАНСФОРМИРУЕМОСТЬ</vt:lpstr>
      <vt:lpstr> ПОЛИФУНКЦИОНАЛЬНОСТЬ</vt:lpstr>
      <vt:lpstr> ВАРИАТИВНОСТЬ</vt:lpstr>
      <vt:lpstr> ДОСТУПНОСТЬ</vt:lpstr>
      <vt:lpstr>БЕЗОПАСНОСТЬ</vt:lpstr>
      <vt:lpstr>НОРМАТИВНАЯ БАЗА</vt:lpstr>
      <vt:lpstr>Предметное содержание</vt:lpstr>
      <vt:lpstr>Организация пространства</vt:lpstr>
      <vt:lpstr>Принципы оценки безопасности игровой продукции</vt:lpstr>
      <vt:lpstr>Игра «Прямой эфир»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развивающей предметно-пространственной среды дошкольников в соответствии с требованиями федерального государственного стандарта дошкольного образования</dc:title>
  <dc:creator>йцуке</dc:creator>
  <cp:lastModifiedBy>1</cp:lastModifiedBy>
  <cp:revision>24</cp:revision>
  <dcterms:created xsi:type="dcterms:W3CDTF">2015-04-15T14:59:04Z</dcterms:created>
  <dcterms:modified xsi:type="dcterms:W3CDTF">2016-01-25T02:56:39Z</dcterms:modified>
</cp:coreProperties>
</file>